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60" r:id="rId4"/>
    <p:sldId id="258" r:id="rId5"/>
    <p:sldId id="285" r:id="rId6"/>
    <p:sldId id="287" r:id="rId7"/>
    <p:sldId id="286" r:id="rId8"/>
    <p:sldId id="290" r:id="rId9"/>
    <p:sldId id="291" r:id="rId10"/>
    <p:sldId id="288" r:id="rId11"/>
    <p:sldId id="292" r:id="rId12"/>
    <p:sldId id="289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Open Sauce" pitchFamily="2" charset="77"/>
      <p:regular r:id="rId32"/>
    </p:embeddedFont>
    <p:embeddedFont>
      <p:font typeface="Open Sauce Light" pitchFamily="2" charset="77"/>
      <p:regular r:id="rId33"/>
    </p:embeddedFont>
    <p:embeddedFont>
      <p:font typeface="Open Sauce SemiBold" pitchFamily="2" charset="7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167"/>
    <a:srgbClr val="EC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5" autoAdjust="0"/>
    <p:restoredTop sz="94524" autoAdjust="0"/>
  </p:normalViewPr>
  <p:slideViewPr>
    <p:cSldViewPr>
      <p:cViewPr varScale="1">
        <p:scale>
          <a:sx n="65" d="100"/>
          <a:sy n="65" d="100"/>
        </p:scale>
        <p:origin x="280" y="1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2197" y="2783961"/>
            <a:ext cx="15430500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600" dirty="0">
                <a:solidFill>
                  <a:srgbClr val="ECEEF0"/>
                </a:solidFill>
                <a:latin typeface="Open Sauce"/>
              </a:rPr>
              <a:t>Practical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B5BDA-5EA8-7040-B236-27A066D1E9D9}"/>
              </a:ext>
            </a:extLst>
          </p:cNvPr>
          <p:cNvSpPr txBox="1"/>
          <p:nvPr/>
        </p:nvSpPr>
        <p:spPr>
          <a:xfrm>
            <a:off x="8016688" y="4358371"/>
            <a:ext cx="2254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🎨🔬📝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65170D9-E466-B740-900C-3BE12B110CB5}"/>
              </a:ext>
            </a:extLst>
          </p:cNvPr>
          <p:cNvSpPr txBox="1"/>
          <p:nvPr/>
        </p:nvSpPr>
        <p:spPr>
          <a:xfrm>
            <a:off x="1428750" y="5686559"/>
            <a:ext cx="15430500" cy="220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ECEEF0"/>
                </a:solidFill>
                <a:latin typeface="Open Sauce"/>
              </a:rPr>
              <a:t>Applied Machine Learning in R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ECEEF0"/>
                </a:solidFill>
                <a:latin typeface="Open Sauce"/>
              </a:rPr>
              <a:t>Pittsburgh Summer Methodology Series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3200" dirty="0">
              <a:solidFill>
                <a:srgbClr val="ECEEF0"/>
              </a:solidFill>
              <a:latin typeface="Open Sauce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ECEEF0"/>
                </a:solidFill>
                <a:latin typeface="Open Sauce"/>
              </a:rPr>
              <a:t>Lecture 4-B		July 22,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4472940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CEEF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Current Study</a:t>
            </a:r>
          </a:p>
        </p:txBody>
      </p:sp>
    </p:spTree>
    <p:extLst>
      <p:ext uri="{BB962C8B-B14F-4D97-AF65-F5344CB8AC3E}">
        <p14:creationId xmlns:p14="http://schemas.microsoft.com/office/powerpoint/2010/main" val="203511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Current Study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72302" y="2495830"/>
            <a:ext cx="10096498" cy="6938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Pavlovian-instrumental transfer (PIT):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the ability of passively-conditioned (Pavlovian) cues to automatically invigorate or suppress ongoing goal-directed instrumental behavior.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Arises from an interaction between two associative learning processes: Pavlovian and instrumental.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Demonstrated in both animal and human studies.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Could a disruption in the mechanisms that mediate PIT be driving depression symptoms?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51E47-FA64-1A4A-9578-7AAC1B39C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13"/>
          <a:stretch/>
        </p:blipFill>
        <p:spPr>
          <a:xfrm>
            <a:off x="1428750" y="2514052"/>
            <a:ext cx="4743450" cy="70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Current Study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AF4EBA2-7AC2-9442-B45A-4A57E6827E3B}"/>
              </a:ext>
            </a:extLst>
          </p:cNvPr>
          <p:cNvSpPr txBox="1"/>
          <p:nvPr/>
        </p:nvSpPr>
        <p:spPr>
          <a:xfrm>
            <a:off x="1428750" y="2495830"/>
            <a:ext cx="15430500" cy="6399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The authors argue that depression involves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hyper-sensitive responses to negative stimuli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, as well as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hypo-sensitive responses to positive material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.* 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If behavior in depression is disproportionately guided by negative processing, we should see an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enhancement of aversive PIT in people with depression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compared to healthy controls.**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The rationale for the study was to investigate PIT in depression without the potentially confounding effects of current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medication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, which is known to alter serotonergic processing and could thus affect PIT.***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Hypothesis: unmedicated depressed patients would show excessive influence of aversive Pavlovian cues, and diminished influence of appetitive Pavlovian cues, compared to healthy controls.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rgbClr val="2B4167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97152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4472940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CEEF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4090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Participants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AF4EBA2-7AC2-9442-B45A-4A57E6827E3B}"/>
              </a:ext>
            </a:extLst>
          </p:cNvPr>
          <p:cNvSpPr txBox="1"/>
          <p:nvPr/>
        </p:nvSpPr>
        <p:spPr>
          <a:xfrm>
            <a:off x="1428750" y="2495830"/>
            <a:ext cx="15430500" cy="474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26 patients with MDD and 28 (super) healthy volunteers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7007B7-5B3F-5B4B-9600-5BE6DA012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3477172"/>
            <a:ext cx="15690095" cy="53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4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Pavlovian-Instrumental Transfer Task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8B01E9F-8F9A-DA4F-9B18-0D1AC2344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628899"/>
            <a:ext cx="10414001" cy="71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4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594FC-2A94-7C49-9414-72512EB37676}"/>
              </a:ext>
            </a:extLst>
          </p:cNvPr>
          <p:cNvSpPr txBox="1"/>
          <p:nvPr/>
        </p:nvSpPr>
        <p:spPr>
          <a:xfrm>
            <a:off x="1428750" y="2495830"/>
            <a:ext cx="15430500" cy="5322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Repeated measures ANOVA to test effects of instrumental condition (approach/withdrawal) and action (go/no-go) on accuracy in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Stage 1 instrumental learning, with group as a between-subjects factor.</a:t>
            </a: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Independent samples t-test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to test group differences on Stage 2 Pavlovian choice accuracy.</a:t>
            </a: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Same repeated measures ANOVA as (1) to test if participants retained Pavlovian associations in Stage 3.</a:t>
            </a: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KEY HYPOTHESIS: Repeated measures ANOVA to test effects of instrumental condition (approach/withdrawal) and Pavlovian stimulus valence (large win/small win/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neutral/small loss/large loss) on probability of making a ‘go’ response, with group as a between-subjects factor. 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90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594FC-2A94-7C49-9414-72512EB37676}"/>
              </a:ext>
            </a:extLst>
          </p:cNvPr>
          <p:cNvSpPr txBox="1"/>
          <p:nvPr/>
        </p:nvSpPr>
        <p:spPr>
          <a:xfrm>
            <a:off x="1428750" y="2495830"/>
            <a:ext cx="6191250" cy="6938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Repeated measures ANOVA to test effects of instrumental condition (approach/withdrawal) and action (go/no-go) on accuracy in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Stage 1 instrumental learning, with group as a between-subjects factor.</a:t>
            </a: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R="0" lvl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Results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: Participants performed significantly better in approach than withdrawal blocks. There was no main effect of action (go vs. no-go) and no condition-by-action interaction. Groups did not differ in acquisition of contingencies. </a:t>
            </a:r>
          </a:p>
        </p:txBody>
      </p:sp>
      <p:pic>
        <p:nvPicPr>
          <p:cNvPr id="5" name="Picture 4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6B5AE5E1-B071-454E-B7A9-8CCDA2147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85722"/>
            <a:ext cx="10020300" cy="72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25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594FC-2A94-7C49-9414-72512EB37676}"/>
              </a:ext>
            </a:extLst>
          </p:cNvPr>
          <p:cNvSpPr txBox="1"/>
          <p:nvPr/>
        </p:nvSpPr>
        <p:spPr>
          <a:xfrm>
            <a:off x="1428750" y="2495830"/>
            <a:ext cx="6191250" cy="316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2.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Independent samples t-test to test group differences on Stage 2 Pavlovian choice accuracy.</a:t>
            </a: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R="0" lvl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Results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: No significant differences between groups.</a:t>
            </a:r>
          </a:p>
        </p:txBody>
      </p:sp>
      <p:pic>
        <p:nvPicPr>
          <p:cNvPr id="5" name="Picture 4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6B5AE5E1-B071-454E-B7A9-8CCDA2147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85722"/>
            <a:ext cx="10020300" cy="72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0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594FC-2A94-7C49-9414-72512EB37676}"/>
              </a:ext>
            </a:extLst>
          </p:cNvPr>
          <p:cNvSpPr txBox="1"/>
          <p:nvPr/>
        </p:nvSpPr>
        <p:spPr>
          <a:xfrm>
            <a:off x="1428750" y="2495830"/>
            <a:ext cx="6191250" cy="5322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3.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Same repeated measures ANOVA as (1) to test if participants retained Pavlovian associations in Stage 3.</a:t>
            </a: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R="0" lvl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Results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: Unlike stage 1, there was no main effect of approach/withdrawal condition on accuracy. Again, there was no main effect of action, condition-by-action interaction, or main effect or interactions with group. </a:t>
            </a:r>
          </a:p>
        </p:txBody>
      </p:sp>
      <p:pic>
        <p:nvPicPr>
          <p:cNvPr id="5" name="Picture 4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6B5AE5E1-B071-454E-B7A9-8CCDA2147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85722"/>
            <a:ext cx="10020300" cy="72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0" y="1304925"/>
            <a:ext cx="6515100" cy="247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2B4167"/>
                </a:solidFill>
                <a:latin typeface="Open Sauce"/>
              </a:rPr>
              <a:t>Lecture Topics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23820" y="1915233"/>
            <a:ext cx="7035430" cy="29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2B4167"/>
                </a:solidFill>
                <a:latin typeface="Open Sauce Light"/>
              </a:rPr>
              <a:t>Identifying interesting questions; sample size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23820" y="1381125"/>
            <a:ext cx="703543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800" dirty="0">
                <a:solidFill>
                  <a:srgbClr val="2B4167"/>
                </a:solidFill>
                <a:latin typeface="Open Sauce SemiBold"/>
              </a:rPr>
              <a:t>Planning Studies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23820" y="8551545"/>
            <a:ext cx="7035430" cy="29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2B4167"/>
                </a:solidFill>
                <a:latin typeface="Open Sauce Light"/>
              </a:rPr>
              <a:t>Takeaways, questions, future directions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23820" y="8017437"/>
            <a:ext cx="703543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800" dirty="0">
                <a:solidFill>
                  <a:srgbClr val="2B4167"/>
                </a:solidFill>
                <a:latin typeface="Open Sauce SemiBold"/>
              </a:rPr>
              <a:t>Reviewing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3820" y="6339441"/>
            <a:ext cx="7549780" cy="29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2B4167"/>
                </a:solidFill>
                <a:latin typeface="Open Sauce Light"/>
              </a:rPr>
              <a:t>What to include in Methods/Results; publication-ready figures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23820" y="5805333"/>
            <a:ext cx="703543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800" dirty="0">
                <a:solidFill>
                  <a:srgbClr val="2B4167"/>
                </a:solidFill>
                <a:latin typeface="Open Sauce SemiBold"/>
              </a:rPr>
              <a:t>Writing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23820" y="4127337"/>
            <a:ext cx="7035430" cy="29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2B4167"/>
                </a:solidFill>
                <a:latin typeface="Open Sauce Light"/>
              </a:rPr>
              <a:t>Data quality; when to trust your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3820" y="3593229"/>
            <a:ext cx="703543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800" dirty="0">
                <a:solidFill>
                  <a:srgbClr val="2B4167"/>
                </a:solidFill>
                <a:latin typeface="Open Sauce SemiBold"/>
              </a:rPr>
              <a:t>Interpreting Results</a:t>
            </a:r>
          </a:p>
        </p:txBody>
      </p:sp>
      <p:pic>
        <p:nvPicPr>
          <p:cNvPr id="12" name="Graphic 11" descr="List outline">
            <a:extLst>
              <a:ext uri="{FF2B5EF4-FFF2-40B4-BE49-F238E27FC236}">
                <a16:creationId xmlns:a16="http://schemas.microsoft.com/office/drawing/2014/main" id="{534119C9-AF7A-F04D-92A8-97D5A7ABA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800" y="1329690"/>
            <a:ext cx="914400" cy="914400"/>
          </a:xfrm>
          <a:prstGeom prst="rect">
            <a:avLst/>
          </a:prstGeom>
        </p:spPr>
      </p:pic>
      <p:pic>
        <p:nvPicPr>
          <p:cNvPr id="14" name="Graphic 13" descr="Scientific Thought outline">
            <a:extLst>
              <a:ext uri="{FF2B5EF4-FFF2-40B4-BE49-F238E27FC236}">
                <a16:creationId xmlns:a16="http://schemas.microsoft.com/office/drawing/2014/main" id="{B0FBD478-6C92-3546-938C-EF2259B42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800" y="3541794"/>
            <a:ext cx="914400" cy="914400"/>
          </a:xfrm>
          <a:prstGeom prst="rect">
            <a:avLst/>
          </a:prstGeom>
        </p:spPr>
      </p:pic>
      <p:pic>
        <p:nvPicPr>
          <p:cNvPr id="16" name="Graphic 15" descr="Scientist female outline">
            <a:extLst>
              <a:ext uri="{FF2B5EF4-FFF2-40B4-BE49-F238E27FC236}">
                <a16:creationId xmlns:a16="http://schemas.microsoft.com/office/drawing/2014/main" id="{D7B58631-457B-004A-9EF1-0852E7F41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9675" y="5753898"/>
            <a:ext cx="914400" cy="914400"/>
          </a:xfrm>
          <a:prstGeom prst="rect">
            <a:avLst/>
          </a:prstGeom>
        </p:spPr>
      </p:pic>
      <p:pic>
        <p:nvPicPr>
          <p:cNvPr id="18" name="Graphic 17" descr="Chat outline">
            <a:extLst>
              <a:ext uri="{FF2B5EF4-FFF2-40B4-BE49-F238E27FC236}">
                <a16:creationId xmlns:a16="http://schemas.microsoft.com/office/drawing/2014/main" id="{D911ECD1-5914-A242-BA92-DEB6D0154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6800" y="809434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594FC-2A94-7C49-9414-72512EB37676}"/>
              </a:ext>
            </a:extLst>
          </p:cNvPr>
          <p:cNvSpPr txBox="1"/>
          <p:nvPr/>
        </p:nvSpPr>
        <p:spPr>
          <a:xfrm>
            <a:off x="1428750" y="2495830"/>
            <a:ext cx="6800850" cy="6399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.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Repeated measures ANOVA to test effects of instrumental condition and Pavlovian stimulus valence on probability of making a ‘go’ response, with group as a between-subjects factor. </a:t>
            </a: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R="0" lvl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Results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: In approach, patients with depression made significantly fewer ‘go’ responses with small and large loss Pavlovian backgrounds. In withdrawal, patients made significantly more ‘go’ responses with small and large loss Pavlovian backgrounds.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E4E67D1-402B-AF4C-BF95-BBE0A97F8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512158"/>
            <a:ext cx="9649070" cy="59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4472940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CEEF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72669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Some Thoughts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AF4EBA2-7AC2-9442-B45A-4A57E6827E3B}"/>
              </a:ext>
            </a:extLst>
          </p:cNvPr>
          <p:cNvSpPr txBox="1"/>
          <p:nvPr/>
        </p:nvSpPr>
        <p:spPr>
          <a:xfrm>
            <a:off x="1428750" y="2495830"/>
            <a:ext cx="15944850" cy="5703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The authors argue that depression involves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hyper-sensitive responses to negative stimuli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, as well as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hypo-sensitive responses to positive material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.*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If behavior in depression is disproportionately guided by negative processing, we should see an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enhancement of aversive PIT in people with depression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compared to healthy controls.**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The rationale for the study was to investigate PIT in depression without the potentially confounding effects of current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medication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, which is known to alter serotonergic processing and could thus affect PIT.***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* this is likely the case for all of psychopathology, and not specific to depression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060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Some Thoughts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AF4EBA2-7AC2-9442-B45A-4A57E6827E3B}"/>
              </a:ext>
            </a:extLst>
          </p:cNvPr>
          <p:cNvSpPr txBox="1"/>
          <p:nvPr/>
        </p:nvSpPr>
        <p:spPr>
          <a:xfrm>
            <a:off x="1428750" y="2495830"/>
            <a:ext cx="16021050" cy="6601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The authors argue that depression involves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hyper-sensitive responses to negative stimuli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, as well as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hypo-sensitive responses to positive material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.*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If behavior in depression is disproportionately guided by negative processing, we should see an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enhancement of aversive PIT in people with depression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compared to healthy controls.**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The rationale for the study was to investigate PIT in depression without the potentially confounding effects of current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medication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, which is known to alter serotonergic processing and could thus affect PIT.***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* this is likely the case for all of psychopathology, and not specific to depression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** this can’t tell us anything specific about depression (vs. general psychopathology or negative affectivity)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836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Some Thoughts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AF4EBA2-7AC2-9442-B45A-4A57E6827E3B}"/>
              </a:ext>
            </a:extLst>
          </p:cNvPr>
          <p:cNvSpPr txBox="1"/>
          <p:nvPr/>
        </p:nvSpPr>
        <p:spPr>
          <a:xfrm>
            <a:off x="1428750" y="2495830"/>
            <a:ext cx="15868650" cy="7499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The authors argue that depression involves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hyper-sensitive responses to negative stimuli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, as well as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hypo-sensitive responses to positive material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.*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If behavior in depression is disproportionately guided by negative processing, we should see an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enhancement of aversive PIT in people with depression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compared to healthy controls.**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The rationale for the study was to investigate PIT in depression without the potentially confounding effects of current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medication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, which is known to alter serotonergic processing and could thus affect PIT.***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B4167"/>
                </a:solidFill>
                <a:effectLst/>
                <a:uLnTx/>
                <a:uFillTx/>
                <a:latin typeface="Open Sauce Light"/>
                <a:ea typeface="+mn-ea"/>
                <a:cs typeface="+mn-cs"/>
              </a:rPr>
              <a:t>* this is likely the case for all of psychopathology, and not specific to depression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** this can’t tell us anything specific about depression (vs. general psychopathology or negative affectivity)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*** but they did not assess or exclude participants who were in therapy, which also alters serotonergic processing.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B4167"/>
              </a:solidFill>
              <a:effectLst/>
              <a:uLnTx/>
              <a:uFillTx/>
              <a:latin typeface="Open Sauc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696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4472940"/>
            <a:ext cx="15430500" cy="118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CEEF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Group Discussion!</a:t>
            </a:r>
          </a:p>
        </p:txBody>
      </p:sp>
    </p:spTree>
    <p:extLst>
      <p:ext uri="{BB962C8B-B14F-4D97-AF65-F5344CB8AC3E}">
        <p14:creationId xmlns:p14="http://schemas.microsoft.com/office/powerpoint/2010/main" val="118227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4472940"/>
            <a:ext cx="15430500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ECEEF0"/>
                </a:solidFill>
                <a:latin typeface="Open Sauce"/>
              </a:rPr>
              <a:t>Background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4800" dirty="0">
                <a:solidFill>
                  <a:srgbClr val="2B4167"/>
                </a:solidFill>
                <a:latin typeface="Open Sauce"/>
              </a:rPr>
              <a:t>Major Depressive Disorder: Criteria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28750" y="2512395"/>
            <a:ext cx="15182850" cy="6938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Criterion A: Five or more of the following symptoms are present during the same 2-week period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Depressed mood most of the day, nearly every day*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Significantly decreased interest or pleasure in previously enjoyed activities*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Significant weight loss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weight gain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increase in appetite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decrease in appetite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Insomnia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hypersomnia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Psychomotor agitation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retardation 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Fatigue or loss of energy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Feelings of worthlessness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excessive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inappropriate guilt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Diminished ability to think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 concentrate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indecisiveness 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Recurrent thoughts of death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suicidal thinking without a suicide plan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a specific suicide plan </a:t>
            </a:r>
            <a:r>
              <a:rPr lang="en-US" sz="2400" b="1" dirty="0">
                <a:solidFill>
                  <a:schemeClr val="accent2"/>
                </a:solidFill>
                <a:latin typeface="Open Sauce Light"/>
              </a:rPr>
              <a:t>or</a:t>
            </a:r>
            <a:r>
              <a:rPr lang="en-US" sz="2400" b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a suicide attempt</a:t>
            </a:r>
          </a:p>
          <a:p>
            <a:pPr marL="914400" lvl="1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*must include at least one of these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28750" y="2512395"/>
            <a:ext cx="1518285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Criterion B: The symptoms cause </a:t>
            </a:r>
            <a:r>
              <a:rPr lang="en-US" sz="2400" dirty="0">
                <a:solidFill>
                  <a:schemeClr val="accent2"/>
                </a:solidFill>
                <a:latin typeface="Open Sauce Light"/>
              </a:rPr>
              <a:t>clinically significant distress or impairment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Criterion C: Not attributable to physiological effects of a substance or another medical condition.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Criterion D: Not better explained by schizoaffective disorder, schizophrenia, schizophreniform disorder, delusional disorder, or other schizophrenia spectrum or psychotic disorders.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Criterion E: There has never been a manic or hypomanic episode. 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NOTE: Bereavement criterion removed from DSM-IV </a:t>
            </a:r>
            <a:r>
              <a:rPr lang="en-US" sz="2400" dirty="0">
                <a:solidFill>
                  <a:srgbClr val="2B4167"/>
                </a:solidFill>
                <a:latin typeface="Open Sauce Light"/>
                <a:sym typeface="Wingdings" pitchFamily="2" charset="2"/>
              </a:rPr>
              <a:t> DSM-5. </a:t>
            </a:r>
            <a:endParaRPr lang="en-US" sz="2400" dirty="0">
              <a:solidFill>
                <a:srgbClr val="2B4167"/>
              </a:solidFill>
              <a:latin typeface="Open Sauce Light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EB6F065-EE1D-AF4C-83F7-F50626AB9FA3}"/>
              </a:ext>
            </a:extLst>
          </p:cNvPr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4800" dirty="0">
                <a:solidFill>
                  <a:srgbClr val="2B4167"/>
                </a:solidFill>
                <a:latin typeface="Open Sauce"/>
              </a:rPr>
              <a:t>Major Depressive Disorder: Criteria</a:t>
            </a:r>
          </a:p>
        </p:txBody>
      </p:sp>
    </p:spTree>
    <p:extLst>
      <p:ext uri="{BB962C8B-B14F-4D97-AF65-F5344CB8AC3E}">
        <p14:creationId xmlns:p14="http://schemas.microsoft.com/office/powerpoint/2010/main" val="11799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28750" y="2512395"/>
            <a:ext cx="15182850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Lifetime prevalence: approximately 20%.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Females have approximately 1.5 – 3-fold higher rates than males.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Average age-of-onset between 20 – 30 years old.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Common comorbidities: 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Generalized anxiety disorder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Panic disorder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Post-traumatic stress disorder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Obsessive-compulsive disorder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Substance use disorders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Eating disorders (e.g., anorexia nervosa, bulimia nervosa, binge-eating disorder)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Personality disorders (e.g., borderline personality disorder, narcissistic personality disorder)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Treatments: cognitive-behavioral therapy, unified protocol, behavioral activation, antidepressants 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F7164A9-F08B-2842-94B3-64030F5AC8EF}"/>
              </a:ext>
            </a:extLst>
          </p:cNvPr>
          <p:cNvSpPr txBox="1"/>
          <p:nvPr/>
        </p:nvSpPr>
        <p:spPr>
          <a:xfrm>
            <a:off x="1428750" y="876300"/>
            <a:ext cx="16554450" cy="1112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4800" dirty="0">
                <a:solidFill>
                  <a:srgbClr val="2B4167"/>
                </a:solidFill>
                <a:latin typeface="Open Sauce"/>
              </a:rPr>
              <a:t>Major Depressive Disorder: Prevalence &amp; Development</a:t>
            </a:r>
          </a:p>
        </p:txBody>
      </p:sp>
    </p:spTree>
    <p:extLst>
      <p:ext uri="{BB962C8B-B14F-4D97-AF65-F5344CB8AC3E}">
        <p14:creationId xmlns:p14="http://schemas.microsoft.com/office/powerpoint/2010/main" val="293484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28750" y="2512395"/>
            <a:ext cx="15182850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Major depressive disorder is </a:t>
            </a:r>
            <a:r>
              <a:rPr lang="en-US" sz="2400" dirty="0">
                <a:solidFill>
                  <a:schemeClr val="accent2"/>
                </a:solidFill>
                <a:latin typeface="Open Sauce Light"/>
              </a:rPr>
              <a:t>extremely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 heterogeneous.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Based on the diagnostic criteria, there are </a:t>
            </a:r>
            <a:r>
              <a:rPr lang="en-US" sz="2400" dirty="0">
                <a:solidFill>
                  <a:schemeClr val="accent2"/>
                </a:solidFill>
                <a:latin typeface="Open Sauce Light"/>
              </a:rPr>
              <a:t>10,377 unique ways*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to meet DSM-5 diagnostic criteria.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A recent study found over </a:t>
            </a:r>
            <a:r>
              <a:rPr lang="en-US" sz="2400" dirty="0">
                <a:solidFill>
                  <a:schemeClr val="accent2"/>
                </a:solidFill>
                <a:latin typeface="Open Sauce Light"/>
              </a:rPr>
              <a:t>1,000 unique symptom profiles in 3,700 patients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diagnosed with MDD</a:t>
            </a:r>
            <a:r>
              <a:rPr lang="en-US" sz="2400" baseline="30000" dirty="0">
                <a:solidFill>
                  <a:srgbClr val="2B4167"/>
                </a:solidFill>
                <a:latin typeface="Open Sauce Light"/>
              </a:rPr>
              <a:t>1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The current diagnostic system treats all nine symptoms as </a:t>
            </a:r>
            <a:r>
              <a:rPr lang="en-US" sz="2400" dirty="0">
                <a:solidFill>
                  <a:schemeClr val="accent2"/>
                </a:solidFill>
                <a:latin typeface="Open Sauce Light"/>
              </a:rPr>
              <a:t>equivalent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, though they are clearly different in form (e.g., behavior vs. cognition vs. physical health) and severity (e.g., fatigue vs. suicide attempt). 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There is </a:t>
            </a:r>
            <a:r>
              <a:rPr lang="en-US" sz="2400" dirty="0">
                <a:solidFill>
                  <a:schemeClr val="accent2"/>
                </a:solidFill>
                <a:latin typeface="Open Sauce Light"/>
              </a:rPr>
              <a:t>no clear rationale 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for the five-symptom cut-off (“four was too few, six was too many”).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Treating MDD as a single, consistent syndrome is questionable and likely </a:t>
            </a:r>
            <a:r>
              <a:rPr lang="en-US" sz="2400" dirty="0">
                <a:solidFill>
                  <a:schemeClr val="accent2"/>
                </a:solidFill>
                <a:latin typeface="Open Sauce Light"/>
              </a:rPr>
              <a:t>misses meaningful symptom-level variability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 that could provide important information about treatment.</a:t>
            </a: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000" dirty="0">
                <a:solidFill>
                  <a:srgbClr val="2B4167"/>
                </a:solidFill>
                <a:latin typeface="Open Sauce Light"/>
              </a:rPr>
              <a:t>*Depending on how compound criteria are split, there are between 227 – 16,400 unique MDD profiles.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7AB3B49-E679-9D45-BFB7-EA3D49CEBCAC}"/>
              </a:ext>
            </a:extLst>
          </p:cNvPr>
          <p:cNvSpPr txBox="1"/>
          <p:nvPr/>
        </p:nvSpPr>
        <p:spPr>
          <a:xfrm>
            <a:off x="3028950" y="9864923"/>
            <a:ext cx="1518285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2000" baseline="30000" dirty="0">
                <a:solidFill>
                  <a:srgbClr val="2B4167"/>
                </a:solidFill>
                <a:latin typeface="Open Sauce Light"/>
              </a:rPr>
              <a:t>1 </a:t>
            </a:r>
            <a:r>
              <a:rPr lang="en-US" sz="2000" dirty="0">
                <a:solidFill>
                  <a:srgbClr val="2B4167"/>
                </a:solidFill>
                <a:latin typeface="Open Sauce Light"/>
              </a:rPr>
              <a:t>Fried &amp; </a:t>
            </a:r>
            <a:r>
              <a:rPr lang="en-US" sz="2000" dirty="0" err="1">
                <a:solidFill>
                  <a:srgbClr val="2B4167"/>
                </a:solidFill>
                <a:latin typeface="Open Sauce Light"/>
              </a:rPr>
              <a:t>Nesse</a:t>
            </a:r>
            <a:r>
              <a:rPr lang="en-US" sz="2000" dirty="0">
                <a:solidFill>
                  <a:srgbClr val="2B4167"/>
                </a:solidFill>
                <a:latin typeface="Open Sauce Light"/>
              </a:rPr>
              <a:t> (2015); </a:t>
            </a:r>
            <a:r>
              <a:rPr lang="en-US" sz="2000" i="1" dirty="0">
                <a:solidFill>
                  <a:srgbClr val="2B4167"/>
                </a:solidFill>
                <a:latin typeface="Open Sauce Light"/>
              </a:rPr>
              <a:t>Journal of Affective Disorders</a:t>
            </a:r>
            <a:endParaRPr lang="en-US" sz="2000" dirty="0">
              <a:solidFill>
                <a:srgbClr val="2B4167"/>
              </a:solidFill>
              <a:latin typeface="Open Sauce Light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A7FAC5F-0BCB-B24A-9709-BE49FFBE5EBD}"/>
              </a:ext>
            </a:extLst>
          </p:cNvPr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4800" dirty="0">
                <a:solidFill>
                  <a:srgbClr val="2B4167"/>
                </a:solidFill>
                <a:latin typeface="Open Sauce"/>
              </a:rPr>
              <a:t>Major Depressive Disorder: Critiques </a:t>
            </a:r>
          </a:p>
        </p:txBody>
      </p:sp>
    </p:spTree>
    <p:extLst>
      <p:ext uri="{BB962C8B-B14F-4D97-AF65-F5344CB8AC3E}">
        <p14:creationId xmlns:p14="http://schemas.microsoft.com/office/powerpoint/2010/main" val="106994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/>
              <p:cNvSpPr txBox="1"/>
              <p:nvPr/>
            </p:nvSpPr>
            <p:spPr>
              <a:xfrm>
                <a:off x="1428750" y="2512395"/>
                <a:ext cx="8858250" cy="63994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2B4167"/>
                    </a:solidFill>
                    <a:latin typeface="Open Sauce Light"/>
                  </a:rPr>
                  <a:t>Measurement of major depressive disorder is also highly variable and </a:t>
                </a:r>
                <a:r>
                  <a:rPr lang="en-US" sz="2400" dirty="0">
                    <a:solidFill>
                      <a:schemeClr val="accent2"/>
                    </a:solidFill>
                    <a:latin typeface="Open Sauce Light"/>
                  </a:rPr>
                  <a:t>unreliable</a:t>
                </a:r>
                <a:r>
                  <a:rPr lang="en-US" sz="2400" dirty="0">
                    <a:solidFill>
                      <a:srgbClr val="2B4167"/>
                    </a:solidFill>
                    <a:latin typeface="Open Sauce Light"/>
                  </a:rPr>
                  <a:t>. </a:t>
                </a:r>
              </a:p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2B4167"/>
                  </a:solidFill>
                  <a:latin typeface="Open Sauce Light"/>
                </a:endParaRPr>
              </a:p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2B4167"/>
                    </a:solidFill>
                    <a:latin typeface="Open Sauce Light"/>
                  </a:rPr>
                  <a:t>There are 280 scales assessing MDD that differ widely in symptom content; the seven most commonly-used scales assess 50+ different symptoms</a:t>
                </a:r>
                <a:r>
                  <a:rPr lang="en-US" sz="2400" baseline="30000" dirty="0">
                    <a:solidFill>
                      <a:srgbClr val="2B4167"/>
                    </a:solidFill>
                    <a:latin typeface="Open Sauce Light"/>
                  </a:rPr>
                  <a:t>1</a:t>
                </a:r>
                <a:r>
                  <a:rPr lang="en-US" sz="2400" dirty="0">
                    <a:solidFill>
                      <a:srgbClr val="2B4167"/>
                    </a:solidFill>
                    <a:latin typeface="Open Sauce Light"/>
                  </a:rPr>
                  <a:t>. </a:t>
                </a:r>
              </a:p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2B4167"/>
                  </a:solidFill>
                  <a:latin typeface="Open Sauce Light"/>
                </a:endParaRPr>
              </a:p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2B4167"/>
                    </a:solidFill>
                    <a:latin typeface="Open Sauce Light"/>
                  </a:rPr>
                  <a:t>Research results may be idiosyncratic to the specific scale used, and the specific patients in each sample.</a:t>
                </a:r>
              </a:p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2B4167"/>
                  </a:solidFill>
                  <a:latin typeface="Open Sauce Light"/>
                </a:endParaRPr>
              </a:p>
              <a:p>
                <a:pPr marL="0" lvl="0" indent="0" algn="l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2B4167"/>
                    </a:solidFill>
                    <a:latin typeface="Open Sauce Light"/>
                  </a:rPr>
                  <a:t>Inter-rater reliability is barely above chance level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B416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400" dirty="0">
                    <a:solidFill>
                      <a:srgbClr val="2B4167"/>
                    </a:solidFill>
                    <a:latin typeface="Open Sauce Light"/>
                  </a:rPr>
                  <a:t>=0.28 in DSM-5 field trial)</a:t>
                </a:r>
                <a:r>
                  <a:rPr lang="en-US" sz="2400" baseline="30000" dirty="0">
                    <a:solidFill>
                      <a:srgbClr val="2B4167"/>
                    </a:solidFill>
                    <a:latin typeface="Open Sauce Light"/>
                  </a:rPr>
                  <a:t>2</a:t>
                </a:r>
                <a:r>
                  <a:rPr lang="en-US" sz="2400" dirty="0">
                    <a:solidFill>
                      <a:srgbClr val="2B4167"/>
                    </a:solidFill>
                    <a:latin typeface="Open Sauce Light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2512395"/>
                <a:ext cx="8858250" cy="6399444"/>
              </a:xfrm>
              <a:prstGeom prst="rect">
                <a:avLst/>
              </a:prstGeom>
              <a:blipFill>
                <a:blip r:embed="rId2"/>
                <a:stretch>
                  <a:fillRect l="-2146" b="-2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AA7FAC5F-0BCB-B24A-9709-BE49FFBE5EBD}"/>
              </a:ext>
            </a:extLst>
          </p:cNvPr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4800" dirty="0">
                <a:solidFill>
                  <a:srgbClr val="2B4167"/>
                </a:solidFill>
                <a:latin typeface="Open Sauce"/>
              </a:rPr>
              <a:t>Major Depressive Disorder: Critiques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1827-5367-754C-B43F-8EC674EF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2494173"/>
            <a:ext cx="7396820" cy="67183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41C2A4E5-469C-1246-B54E-4B33D2C3B18F}"/>
              </a:ext>
            </a:extLst>
          </p:cNvPr>
          <p:cNvSpPr txBox="1"/>
          <p:nvPr/>
        </p:nvSpPr>
        <p:spPr>
          <a:xfrm>
            <a:off x="3028950" y="9864923"/>
            <a:ext cx="1518285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2000" baseline="30000" dirty="0">
                <a:solidFill>
                  <a:srgbClr val="2B4167"/>
                </a:solidFill>
                <a:latin typeface="Open Sauce Light"/>
              </a:rPr>
              <a:t>1  </a:t>
            </a:r>
            <a:r>
              <a:rPr lang="en-US" sz="2000" dirty="0">
                <a:solidFill>
                  <a:srgbClr val="2B4167"/>
                </a:solidFill>
                <a:latin typeface="Open Sauce Light"/>
              </a:rPr>
              <a:t>Fried (2017); </a:t>
            </a:r>
            <a:r>
              <a:rPr lang="en-US" sz="2000" i="1" dirty="0">
                <a:solidFill>
                  <a:srgbClr val="2B4167"/>
                </a:solidFill>
                <a:latin typeface="Open Sauce Light"/>
              </a:rPr>
              <a:t>Journal of Affective Disorders, </a:t>
            </a:r>
            <a:r>
              <a:rPr lang="en-US" sz="2000" i="1" baseline="30000" dirty="0">
                <a:solidFill>
                  <a:srgbClr val="2B4167"/>
                </a:solidFill>
                <a:latin typeface="Open Sauce Light"/>
              </a:rPr>
              <a:t>2</a:t>
            </a:r>
            <a:r>
              <a:rPr lang="en-US" sz="2000" i="1" dirty="0">
                <a:solidFill>
                  <a:srgbClr val="2B4167"/>
                </a:solidFill>
                <a:latin typeface="Open Sauce Light"/>
              </a:rPr>
              <a:t> </a:t>
            </a:r>
            <a:r>
              <a:rPr lang="en-US" sz="2000" dirty="0" err="1">
                <a:solidFill>
                  <a:srgbClr val="2B4167"/>
                </a:solidFill>
                <a:latin typeface="Open Sauce Light"/>
              </a:rPr>
              <a:t>Regier</a:t>
            </a:r>
            <a:r>
              <a:rPr lang="en-US" sz="2000" dirty="0">
                <a:solidFill>
                  <a:srgbClr val="2B4167"/>
                </a:solidFill>
                <a:latin typeface="Open Sauce Light"/>
              </a:rPr>
              <a:t> et al (2013); </a:t>
            </a:r>
            <a:r>
              <a:rPr lang="en-US" sz="2000" i="1" dirty="0">
                <a:solidFill>
                  <a:srgbClr val="2B4167"/>
                </a:solidFill>
                <a:latin typeface="Open Sauce Light"/>
              </a:rPr>
              <a:t>American Journal of Psychiatry</a:t>
            </a:r>
            <a:endParaRPr lang="en-US" sz="2000" dirty="0">
              <a:solidFill>
                <a:srgbClr val="2B4167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0130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AA7FAC5F-0BCB-B24A-9709-BE49FFBE5EBD}"/>
              </a:ext>
            </a:extLst>
          </p:cNvPr>
          <p:cNvSpPr txBox="1"/>
          <p:nvPr/>
        </p:nvSpPr>
        <p:spPr>
          <a:xfrm>
            <a:off x="1428750" y="876300"/>
            <a:ext cx="15430500" cy="111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4800" dirty="0">
                <a:solidFill>
                  <a:srgbClr val="2B4167"/>
                </a:solidFill>
                <a:latin typeface="Open Sauce"/>
              </a:rPr>
              <a:t>Major Depressive Disorder: Critiques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793BC-9B98-B44C-84BB-B86704C8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" b="677"/>
          <a:stretch/>
        </p:blipFill>
        <p:spPr>
          <a:xfrm>
            <a:off x="1428750" y="4111705"/>
            <a:ext cx="5276850" cy="5837522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75E68E82-E2EB-0F42-9D7E-930C3F1EBEA6}"/>
              </a:ext>
            </a:extLst>
          </p:cNvPr>
          <p:cNvSpPr txBox="1"/>
          <p:nvPr/>
        </p:nvSpPr>
        <p:spPr>
          <a:xfrm>
            <a:off x="1428750" y="2705100"/>
            <a:ext cx="141922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For more quick &amp; easy-to-read info, I highly recommend this twitter thread by </a:t>
            </a:r>
            <a:r>
              <a:rPr lang="en-US" sz="2400" dirty="0" err="1">
                <a:solidFill>
                  <a:srgbClr val="2B4167"/>
                </a:solidFill>
                <a:latin typeface="Open Sauce Light"/>
              </a:rPr>
              <a:t>Eiko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 Fried:</a:t>
            </a:r>
          </a:p>
          <a:p>
            <a:pPr lvl="0">
              <a:spcBef>
                <a:spcPct val="0"/>
              </a:spcBef>
            </a:pPr>
            <a:endParaRPr lang="en-US" sz="2400" dirty="0">
              <a:solidFill>
                <a:srgbClr val="2B4167"/>
              </a:solidFill>
              <a:latin typeface="Open Sauce Light"/>
            </a:endParaRPr>
          </a:p>
          <a:p>
            <a:pPr lvl="0">
              <a:spcBef>
                <a:spcPct val="0"/>
              </a:spcBef>
            </a:pPr>
            <a:r>
              <a:rPr lang="en-US" sz="2400" dirty="0">
                <a:solidFill>
                  <a:srgbClr val="2B4167"/>
                </a:solidFill>
                <a:latin typeface="Open Sauce Light"/>
              </a:rPr>
              <a:t>https://</a:t>
            </a:r>
            <a:r>
              <a:rPr lang="en-US" sz="2400" dirty="0" err="1">
                <a:solidFill>
                  <a:srgbClr val="2B4167"/>
                </a:solidFill>
                <a:latin typeface="Open Sauce Light"/>
              </a:rPr>
              <a:t>twitter.com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/</a:t>
            </a:r>
            <a:r>
              <a:rPr lang="en-US" sz="2400" dirty="0" err="1">
                <a:solidFill>
                  <a:srgbClr val="2B4167"/>
                </a:solidFill>
                <a:latin typeface="Open Sauce Light"/>
              </a:rPr>
              <a:t>EikoFried</a:t>
            </a:r>
            <a:r>
              <a:rPr lang="en-US" sz="2400" dirty="0">
                <a:solidFill>
                  <a:srgbClr val="2B4167"/>
                </a:solidFill>
                <a:latin typeface="Open Sauce Light"/>
              </a:rPr>
              <a:t>/status/935098850439847937</a:t>
            </a:r>
          </a:p>
        </p:txBody>
      </p:sp>
    </p:spTree>
    <p:extLst>
      <p:ext uri="{BB962C8B-B14F-4D97-AF65-F5344CB8AC3E}">
        <p14:creationId xmlns:p14="http://schemas.microsoft.com/office/powerpoint/2010/main" val="403499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1554</Words>
  <Application>Microsoft Macintosh PowerPoint</Application>
  <PresentationFormat>Custom</PresentationFormat>
  <Paragraphs>163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Open Sauce Light</vt:lpstr>
      <vt:lpstr>Open Sauce SemiBold</vt:lpstr>
      <vt:lpstr>Calibri</vt:lpstr>
      <vt:lpstr>Cambria Math</vt:lpstr>
      <vt:lpstr>Arial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Wang, Shirley B.</cp:lastModifiedBy>
  <cp:revision>28</cp:revision>
  <dcterms:created xsi:type="dcterms:W3CDTF">2006-08-16T00:00:00Z</dcterms:created>
  <dcterms:modified xsi:type="dcterms:W3CDTF">2021-07-20T00:34:13Z</dcterms:modified>
  <dc:identifier>DAEjo9YGSAg</dc:identifier>
</cp:coreProperties>
</file>